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www.codyschuldt.com/search-to-answer-visibility-system" TargetMode="Externa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5070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02920" y="310896"/>
            <a:ext cx="11155680" cy="274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900" b="1">
                <a:solidFill>
                  <a:srgbClr val="6EE7F5"/>
                </a:solidFill>
                <a:latin typeface="Courier New"/>
              </a:rPr>
              <a:t>CODY SCHULDT · OPERATING FRAMEWORK · VERSION 1.0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02920" y="713232"/>
            <a:ext cx="11155680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600" b="1">
                <a:solidFill>
                  <a:srgbClr val="F5F7FA"/>
                </a:solidFill>
                <a:latin typeface="Arial"/>
              </a:rPr>
              <a:t>The Search-to-Answer Visibility System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1188720"/>
            <a:ext cx="11155680" cy="310896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200" b="0">
                <a:solidFill>
                  <a:srgbClr val="B8C1CC"/>
                </a:solidFill>
                <a:latin typeface="Arial"/>
              </a:rPr>
              <a:t>Diagnose the earliest constraint. Fix it. Verify the complete chain.</a:t>
            </a:r>
          </a:p>
        </p:txBody>
      </p:sp>
      <p:sp>
        <p:nvSpPr>
          <p:cNvPr id="5" name="Rectangle 4"/>
          <p:cNvSpPr/>
          <p:nvPr/>
        </p:nvSpPr>
        <p:spPr>
          <a:xfrm>
            <a:off x="914400" y="2788920"/>
            <a:ext cx="10332720" cy="22860"/>
          </a:xfrm>
          <a:prstGeom prst="rect">
            <a:avLst/>
          </a:prstGeom>
          <a:solidFill>
            <a:srgbClr val="6EE7F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Oval 5"/>
          <p:cNvSpPr/>
          <p:nvPr/>
        </p:nvSpPr>
        <p:spPr>
          <a:xfrm>
            <a:off x="667512" y="2542032"/>
            <a:ext cx="493776" cy="493776"/>
          </a:xfrm>
          <a:prstGeom prst="ellipse">
            <a:avLst/>
          </a:prstGeom>
          <a:solidFill>
            <a:srgbClr val="0D1118"/>
          </a:solidFill>
          <a:ln w="19050">
            <a:solidFill>
              <a:srgbClr val="6EE7F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900" b="1">
                <a:solidFill>
                  <a:srgbClr val="6EE7F5"/>
                </a:solidFill>
                <a:latin typeface="Courier New"/>
              </a:rPr>
              <a:t>01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" y="3264408"/>
            <a:ext cx="1737360" cy="310896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400" b="1">
                <a:solidFill>
                  <a:srgbClr val="F5F7FA"/>
                </a:solidFill>
                <a:latin typeface="Arial"/>
              </a:rPr>
              <a:t>Foundation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720" y="3593591"/>
            <a:ext cx="1737360" cy="8229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850" b="0">
                <a:solidFill>
                  <a:srgbClr val="B8C1CC"/>
                </a:solidFill>
                <a:latin typeface="Arial"/>
              </a:rPr>
              <a:t>Can systems access, crawl, index and interpret the right information?</a:t>
            </a:r>
          </a:p>
        </p:txBody>
      </p:sp>
      <p:sp>
        <p:nvSpPr>
          <p:cNvPr id="9" name="Oval 8"/>
          <p:cNvSpPr/>
          <p:nvPr/>
        </p:nvSpPr>
        <p:spPr>
          <a:xfrm>
            <a:off x="3250692" y="2542032"/>
            <a:ext cx="493776" cy="493776"/>
          </a:xfrm>
          <a:prstGeom prst="ellipse">
            <a:avLst/>
          </a:prstGeom>
          <a:solidFill>
            <a:srgbClr val="0D1118"/>
          </a:solidFill>
          <a:ln w="19050">
            <a:solidFill>
              <a:srgbClr val="6EE7F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900" b="1">
                <a:solidFill>
                  <a:srgbClr val="6EE7F5"/>
                </a:solidFill>
                <a:latin typeface="Courier New"/>
              </a:rPr>
              <a:t>02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628900" y="3264408"/>
            <a:ext cx="1737360" cy="310896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400" b="1">
                <a:solidFill>
                  <a:srgbClr val="F5F7FA"/>
                </a:solidFill>
                <a:latin typeface="Arial"/>
              </a:rPr>
              <a:t>Authority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628900" y="3593591"/>
            <a:ext cx="1737360" cy="8229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850" b="0">
                <a:solidFill>
                  <a:srgbClr val="B8C1CC"/>
                </a:solidFill>
                <a:latin typeface="Arial"/>
              </a:rPr>
              <a:t>Does the business demonstrate topical and entity-level credibility?</a:t>
            </a:r>
          </a:p>
        </p:txBody>
      </p:sp>
      <p:sp>
        <p:nvSpPr>
          <p:cNvPr id="12" name="Oval 11"/>
          <p:cNvSpPr/>
          <p:nvPr/>
        </p:nvSpPr>
        <p:spPr>
          <a:xfrm>
            <a:off x="5833872" y="2542032"/>
            <a:ext cx="493776" cy="493776"/>
          </a:xfrm>
          <a:prstGeom prst="ellipse">
            <a:avLst/>
          </a:prstGeom>
          <a:solidFill>
            <a:srgbClr val="0D1118"/>
          </a:solidFill>
          <a:ln w="19050">
            <a:solidFill>
              <a:srgbClr val="8F80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900" b="1">
                <a:solidFill>
                  <a:srgbClr val="8F80FF"/>
                </a:solidFill>
                <a:latin typeface="Courier New"/>
              </a:rPr>
              <a:t>03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212080" y="3264408"/>
            <a:ext cx="1737360" cy="310896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400" b="1">
                <a:solidFill>
                  <a:srgbClr val="F5F7FA"/>
                </a:solidFill>
                <a:latin typeface="Arial"/>
              </a:rPr>
              <a:t>Answerability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212080" y="3593591"/>
            <a:ext cx="1737360" cy="8229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850" b="0">
                <a:solidFill>
                  <a:srgbClr val="B8C1CC"/>
                </a:solidFill>
                <a:latin typeface="Arial"/>
              </a:rPr>
              <a:t>Can systems extract a clear, relevant and useful answer?</a:t>
            </a:r>
          </a:p>
        </p:txBody>
      </p:sp>
      <p:sp>
        <p:nvSpPr>
          <p:cNvPr id="15" name="Oval 14"/>
          <p:cNvSpPr/>
          <p:nvPr/>
        </p:nvSpPr>
        <p:spPr>
          <a:xfrm>
            <a:off x="8417052" y="2542032"/>
            <a:ext cx="493776" cy="493776"/>
          </a:xfrm>
          <a:prstGeom prst="ellipse">
            <a:avLst/>
          </a:prstGeom>
          <a:solidFill>
            <a:srgbClr val="0D1118"/>
          </a:solidFill>
          <a:ln w="19050">
            <a:solidFill>
              <a:srgbClr val="6EE7F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900" b="1">
                <a:solidFill>
                  <a:srgbClr val="6EE7F5"/>
                </a:solidFill>
                <a:latin typeface="Courier New"/>
              </a:rPr>
              <a:t>04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795260" y="3264408"/>
            <a:ext cx="1737360" cy="310896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400" b="1">
                <a:solidFill>
                  <a:srgbClr val="F5F7FA"/>
                </a:solidFill>
                <a:latin typeface="Arial"/>
              </a:rPr>
              <a:t>Evidence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795260" y="3593591"/>
            <a:ext cx="1737360" cy="8229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850" b="0">
                <a:solidFill>
                  <a:srgbClr val="B8C1CC"/>
                </a:solidFill>
                <a:latin typeface="Arial"/>
              </a:rPr>
              <a:t>Are material claims supported by reliable first- and third-party signals?</a:t>
            </a:r>
          </a:p>
        </p:txBody>
      </p:sp>
      <p:sp>
        <p:nvSpPr>
          <p:cNvPr id="18" name="Oval 17"/>
          <p:cNvSpPr/>
          <p:nvPr/>
        </p:nvSpPr>
        <p:spPr>
          <a:xfrm>
            <a:off x="11000232" y="2542032"/>
            <a:ext cx="493776" cy="493776"/>
          </a:xfrm>
          <a:prstGeom prst="ellipse">
            <a:avLst/>
          </a:prstGeom>
          <a:solidFill>
            <a:srgbClr val="0D1118"/>
          </a:solidFill>
          <a:ln w="19050">
            <a:solidFill>
              <a:srgbClr val="6EE7F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900" b="1">
                <a:solidFill>
                  <a:srgbClr val="6EE7F5"/>
                </a:solidFill>
                <a:latin typeface="Courier New"/>
              </a:rPr>
              <a:t>05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0378440" y="3264408"/>
            <a:ext cx="1737360" cy="310896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400" b="1">
                <a:solidFill>
                  <a:srgbClr val="F5F7FA"/>
                </a:solidFill>
                <a:latin typeface="Arial"/>
              </a:rPr>
              <a:t>Measurement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0378440" y="3593591"/>
            <a:ext cx="1737360" cy="8229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850" b="0">
                <a:solidFill>
                  <a:srgbClr val="B8C1CC"/>
                </a:solidFill>
                <a:latin typeface="Arial"/>
              </a:rPr>
              <a:t>Can visibility be connected to behavior, demand, leads and attributed revenue signals?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160520" y="5193792"/>
            <a:ext cx="3840480" cy="34747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800" b="1">
                <a:solidFill>
                  <a:srgbClr val="9CB0CB"/>
                </a:solidFill>
                <a:latin typeface="Courier New"/>
              </a:rPr>
              <a:t>MEASUREMENT FEEDS THE NEXT DIAGNOSTIC CYCLE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02920" y="6272784"/>
            <a:ext cx="3657600" cy="228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800" b="0">
                <a:solidFill>
                  <a:srgbClr val="9CB0CB"/>
                </a:solidFill>
                <a:latin typeface="Courier New"/>
              </a:rPr>
              <a:t>SEARCH · LOCAL · AI ANSWERS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492240" y="6272784"/>
            <a:ext cx="5166360" cy="228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r"/>
            <a:r>
              <a:rPr sz="800" b="0">
                <a:solidFill>
                  <a:srgbClr val="9CB0CB"/>
                </a:solidFill>
                <a:latin typeface="Courier New"/>
                <a:hlinkClick r:id="rId2"/>
              </a:rPr>
              <a:t>CODYSCHULDT.COM/SEARCH-TO-ANSWER-VISIBILITY-SYSTEM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Search-to-Answer Visibility System</dc:title>
  <dc:subject>Editable presentation slide for the five-stage framework, version 1.0</dc:subject>
  <dc:creator>Cody Schuldt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